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1.bin" ContentType="application/vnd.ms-office.activeX"/>
  <Override PartName="/ppt/notesSlides/notesSlide1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sldIdLst>
    <p:sldId id="287" r:id="rId2"/>
    <p:sldId id="306" r:id="rId3"/>
    <p:sldId id="309" r:id="rId4"/>
    <p:sldId id="307" r:id="rId5"/>
    <p:sldId id="304" r:id="rId6"/>
    <p:sldId id="310" r:id="rId7"/>
    <p:sldId id="312" r:id="rId8"/>
    <p:sldId id="311" r:id="rId9"/>
    <p:sldId id="314" r:id="rId10"/>
    <p:sldId id="313" r:id="rId11"/>
    <p:sldId id="264" r:id="rId12"/>
    <p:sldId id="315" r:id="rId13"/>
    <p:sldId id="316" r:id="rId14"/>
    <p:sldId id="262" r:id="rId15"/>
    <p:sldId id="319" r:id="rId16"/>
    <p:sldId id="318" r:id="rId17"/>
    <p:sldId id="290" r:id="rId18"/>
    <p:sldId id="305" r:id="rId19"/>
    <p:sldId id="291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7B277A0-B851-4144-87E3-4A65457B2C1B}" type="datetimeFigureOut">
              <a:rPr lang="zh-CN" altLang="en-US"/>
              <a:pPr>
                <a:defRPr/>
              </a:pPr>
              <a:t>2016/10/7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C66D637-87D6-450E-AA73-0ADB192F7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98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41C29-EDF5-46DD-AF00-A8326C771A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2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F67F6-0A78-4DF0-B105-AD0083858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37E451-92A9-40DE-B853-8724E810E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2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04850"/>
            <a:ext cx="2057400" cy="56197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04850"/>
            <a:ext cx="6019800" cy="56197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E4ACF-81E2-4D3E-BF6F-2EF87555F4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6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AB0C9-7E35-4898-A9EB-25EC7C506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BEA2D-0E89-40D6-8CA3-A2E04E8E8E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8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35163"/>
            <a:ext cx="4038600" cy="4389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35163"/>
            <a:ext cx="4038600" cy="4389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AB4C-A969-40E7-A120-634EEE4A5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3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C26D9-2755-4D0A-885B-8D86BE1C08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2D029-A968-4511-A54F-60E956F8C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0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B62A51-7302-4395-9367-353E60B6D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7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5431C-ED7A-4386-931B-6A53E67E5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B63FE-6018-4AE9-9E1D-4377419F7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 6"/>
          <p:cNvSpPr>
            <a:spLocks/>
          </p:cNvSpPr>
          <p:nvPr/>
        </p:nvSpPr>
        <p:spPr bwMode="auto">
          <a:xfrm>
            <a:off x="-6350" y="-4763"/>
            <a:ext cx="9159875" cy="1038226"/>
          </a:xfrm>
          <a:custGeom>
            <a:avLst/>
            <a:gdLst>
              <a:gd name="T0" fmla="*/ 2147483647 w 5772"/>
              <a:gd name="T1" fmla="*/ 2147483647 h 656"/>
              <a:gd name="T2" fmla="*/ 2147483647 w 5772"/>
              <a:gd name="T3" fmla="*/ 0 h 656"/>
              <a:gd name="T4" fmla="*/ 2147483647 w 5772"/>
              <a:gd name="T5" fmla="*/ 2147483647 h 656"/>
              <a:gd name="T6" fmla="*/ 2147483647 w 5772"/>
              <a:gd name="T7" fmla="*/ 2147483647 h 656"/>
              <a:gd name="T8" fmla="*/ 2147483647 w 5772"/>
              <a:gd name="T9" fmla="*/ 2147483647 h 656"/>
              <a:gd name="T10" fmla="*/ 2147483647 w 5772"/>
              <a:gd name="T11" fmla="*/ 2147483647 h 656"/>
              <a:gd name="T12" fmla="*/ 2147483647 w 5772"/>
              <a:gd name="T13" fmla="*/ 2147483647 h 656"/>
              <a:gd name="T14" fmla="*/ 0 w 5772"/>
              <a:gd name="T15" fmla="*/ 2147483647 h 656"/>
              <a:gd name="T16" fmla="*/ 2147483647 w 5772"/>
              <a:gd name="T17" fmla="*/ 2147483647 h 65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72"/>
              <a:gd name="T28" fmla="*/ 0 h 656"/>
              <a:gd name="T29" fmla="*/ 5772 w 5772"/>
              <a:gd name="T30" fmla="*/ 656 h 65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 rotWithShape="0">
            <a:gsLst>
              <a:gs pos="0">
                <a:srgbClr val="0079AF">
                  <a:alpha val="45000"/>
                </a:srgbClr>
              </a:gs>
              <a:gs pos="100000">
                <a:srgbClr val="00EBF8">
                  <a:alpha val="54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1" name="Freeform 7"/>
          <p:cNvSpPr>
            <a:spLocks/>
          </p:cNvSpPr>
          <p:nvPr/>
        </p:nvSpPr>
        <p:spPr bwMode="auto">
          <a:xfrm>
            <a:off x="4381500" y="-4763"/>
            <a:ext cx="4762500" cy="635001"/>
          </a:xfrm>
          <a:custGeom>
            <a:avLst/>
            <a:gdLst>
              <a:gd name="T0" fmla="*/ 0 w 3000"/>
              <a:gd name="T1" fmla="*/ 0 h 595"/>
              <a:gd name="T2" fmla="*/ 1668 w 3000"/>
              <a:gd name="T3" fmla="*/ 564 h 595"/>
              <a:gd name="T4" fmla="*/ 3000 w 3000"/>
              <a:gd name="T5" fmla="*/ 186 h 595"/>
              <a:gd name="T6" fmla="*/ 3000 w 3000"/>
              <a:gd name="T7" fmla="*/ 6 h 595"/>
              <a:gd name="T8" fmla="*/ 0 w 3000"/>
              <a:gd name="T9" fmla="*/ 0 h 595"/>
              <a:gd name="T10" fmla="*/ 0 w 3000"/>
              <a:gd name="T11" fmla="*/ 0 h 595"/>
              <a:gd name="T12" fmla="*/ 3000 w 3000"/>
              <a:gd name="T13" fmla="*/ 59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ADB6">
                  <a:alpha val="29999"/>
                </a:srgbClr>
              </a:gs>
              <a:gs pos="80000">
                <a:srgbClr val="009BE5">
                  <a:alpha val="42000"/>
                </a:srgbClr>
              </a:gs>
              <a:gs pos="100000">
                <a:srgbClr val="009BE5">
                  <a:alpha val="45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" name="Title Placeholder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31" name="Text Placeholder 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2054" name="Date Placeholder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Footer Placeholder 2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356350"/>
            <a:ext cx="3352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6" name="Slide Number Placeholder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fld id="{CA704B93-0F24-490A-9A18-0BD37926E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35" name="Group 9"/>
          <p:cNvGrpSpPr>
            <a:grpSpLocks/>
          </p:cNvGrpSpPr>
          <p:nvPr/>
        </p:nvGrpSpPr>
        <p:grpSpPr bwMode="auto">
          <a:xfrm>
            <a:off x="-15875" y="203200"/>
            <a:ext cx="9177338" cy="647700"/>
            <a:chOff x="0" y="0"/>
            <a:chExt cx="9180548" cy="649224"/>
          </a:xfrm>
        </p:grpSpPr>
        <p:grpSp>
          <p:nvGrpSpPr>
            <p:cNvPr id="1036" name="Group 10"/>
            <p:cNvGrpSpPr>
              <a:grpSpLocks/>
            </p:cNvGrpSpPr>
            <p:nvPr/>
          </p:nvGrpSpPr>
          <p:grpSpPr bwMode="auto">
            <a:xfrm>
              <a:off x="12954" y="-228119"/>
              <a:ext cx="9131843" cy="1050979"/>
              <a:chOff x="0" y="0"/>
              <a:chExt cx="9131808" cy="1048512"/>
            </a:xfrm>
          </p:grpSpPr>
          <p:pic>
            <p:nvPicPr>
              <p:cNvPr id="1040" name="Freeform 11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31808" cy="1048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0" name="Text Box 12"/>
              <p:cNvSpPr txBox="1">
                <a:spLocks noChangeArrowheads="1"/>
              </p:cNvSpPr>
              <p:nvPr/>
            </p:nvSpPr>
            <p:spPr bwMode="auto">
              <a:xfrm rot="21435692">
                <a:off x="-24070" y="446659"/>
                <a:ext cx="0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</p:grpSp>
        <p:grpSp>
          <p:nvGrpSpPr>
            <p:cNvPr id="1037" name="Group 13"/>
            <p:cNvGrpSpPr>
              <a:grpSpLocks/>
            </p:cNvGrpSpPr>
            <p:nvPr/>
          </p:nvGrpSpPr>
          <p:grpSpPr bwMode="auto">
            <a:xfrm>
              <a:off x="12954" y="-154795"/>
              <a:ext cx="9156227" cy="910441"/>
              <a:chOff x="0" y="0"/>
              <a:chExt cx="9156192" cy="908304"/>
            </a:xfrm>
          </p:grpSpPr>
          <p:pic>
            <p:nvPicPr>
              <p:cNvPr id="1038" name="Freeform 12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9156192" cy="908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3" name="Text Box 15"/>
              <p:cNvSpPr txBox="1">
                <a:spLocks noChangeArrowheads="1"/>
              </p:cNvSpPr>
              <p:nvPr/>
            </p:nvSpPr>
            <p:spPr bwMode="auto">
              <a:xfrm rot="21435692">
                <a:off x="-16130" y="448120"/>
                <a:ext cx="0" cy="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endParaRPr lang="en-US" smtClean="0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>
          <a:solidFill>
            <a:schemeClr val="tx1"/>
          </a:solidFill>
          <a:latin typeface="+mn-lt"/>
          <a:ea typeface="+mn-ea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>
          <a:solidFill>
            <a:schemeClr val="tx1"/>
          </a:solidFill>
          <a:latin typeface="+mn-lt"/>
          <a:ea typeface="+mn-ea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5pPr>
      <a:lvl6pPr marL="19192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6pPr>
      <a:lvl7pPr marL="23764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7pPr>
      <a:lvl8pPr marL="28336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8pPr>
      <a:lvl9pPr marL="32908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2267744" y="1556792"/>
            <a:ext cx="37930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第二章  液压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动力元件</a:t>
            </a:r>
            <a:endParaRPr lang="zh-CN" altLang="en-US" sz="2800" dirty="0"/>
          </a:p>
          <a:p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9AB0C9-7E35-4898-A9EB-25EC7C5064D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2843808" y="2708920"/>
            <a:ext cx="44644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一、液压泵概述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二、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齿轮泵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三、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叶片泵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、柱塞泵  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五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、液压泵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的选用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7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97936"/>
              </p:ext>
            </p:extLst>
          </p:nvPr>
        </p:nvGraphicFramePr>
        <p:xfrm>
          <a:off x="0" y="0"/>
          <a:ext cx="9144000" cy="774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878"/>
                <a:gridCol w="2990590"/>
                <a:gridCol w="5123532"/>
              </a:tblGrid>
              <a:tr h="62068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endParaRPr lang="zh-CN" altLang="en-US" sz="16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2008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容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积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变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化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定、转子位置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定子和转子不同心，有偏心距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e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。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83488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定子内表面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圆柱面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84664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叶片插在转子上，可伸缩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20080">
                <a:tc gridSpan="2"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排量可否调节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可调节（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变量泵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92088">
                <a:tc gridSpan="2"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完成一次吸、压油（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单作用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奇数，一般取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13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15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叶片夹角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向转动方向后倾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径向液压力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不平衡（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非平衡式）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5121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单作用叶片泵排量计算方法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3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52439"/>
              </p:ext>
            </p:extLst>
          </p:nvPr>
        </p:nvGraphicFramePr>
        <p:xfrm>
          <a:off x="5364088" y="5806217"/>
          <a:ext cx="2247528" cy="550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公式" r:id="rId3" imgW="902520" imgH="177840" progId="Equation.3">
                  <p:embed/>
                </p:oleObj>
              </mc:Choice>
              <mc:Fallback>
                <p:oleObj name="公式" r:id="rId3" imgW="902520" imgH="17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5806217"/>
                        <a:ext cx="2247528" cy="550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0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42457"/>
              </p:ext>
            </p:extLst>
          </p:nvPr>
        </p:nvGraphicFramePr>
        <p:xfrm>
          <a:off x="611981" y="1484784"/>
          <a:ext cx="7920037" cy="5124450"/>
        </p:xfrm>
        <a:graphic>
          <a:graphicData uri="http://schemas.openxmlformats.org/drawingml/2006/table">
            <a:tbl>
              <a:tblPr/>
              <a:tblGrid>
                <a:gridCol w="2489200"/>
                <a:gridCol w="2590800"/>
                <a:gridCol w="2840037"/>
              </a:tblGrid>
              <a:tr h="5460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249"/>
                    </a:solidFill>
                  </a:tcPr>
                </a:tc>
              </a:tr>
              <a:tr h="519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一次吸、排油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二次吸、排油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519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排</a:t>
                      </a: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量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可变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不可变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19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定、转子中心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偏心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同心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519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奇数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偶数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444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叶片角度</a:t>
                      </a:r>
                      <a:endParaRPr kumimoji="0" lang="en-US" sz="2800" b="1" i="0" u="none" strike="noStrike" cap="none" normalizeH="0" baseline="0" smtClean="0">
                        <a:ln>
                          <a:noFill/>
                        </a:ln>
                        <a:effectLst/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（按转动方向）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后倾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前倾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518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叶片的伸、缩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离心力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离心力、根部油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206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寿命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较短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相对</a:t>
                      </a: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较长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9CF"/>
                    </a:solidFill>
                  </a:tcPr>
                </a:tc>
              </a:tr>
              <a:tr h="5190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楷体" pitchFamily="49" charset="-122"/>
                          <a:ea typeface="楷体" pitchFamily="49" charset="-122"/>
                        </a:rPr>
                        <a:t>噪声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较低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楷体" pitchFamily="49" charset="-122"/>
                          <a:ea typeface="楷体" pitchFamily="49" charset="-122"/>
                        </a:rPr>
                        <a:t>比单作用低</a:t>
                      </a:r>
                    </a:p>
                  </a:txBody>
                  <a:tcPr marL="91430" marR="91430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楷体" pitchFamily="49" charset="-122"/>
                <a:ea typeface="楷体" pitchFamily="49" charset="-122"/>
              </a:rPr>
              <a:t>单、双作用叶片泵结构性能</a:t>
            </a:r>
            <a:r>
              <a:rPr lang="zh-CN" altLang="en-US" sz="3200" b="1" dirty="0" smtClean="0">
                <a:latin typeface="楷体" pitchFamily="49" charset="-122"/>
                <a:ea typeface="楷体" pitchFamily="49" charset="-122"/>
              </a:rPr>
              <a:t>比较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3-1-12"/>
          <p:cNvPicPr>
            <a:picLocks noChangeAspect="1" noChangeArrowheads="1"/>
          </p:cNvPicPr>
          <p:nvPr/>
        </p:nvPicPr>
        <p:blipFill>
          <a:blip r:embed="rId3">
            <a:lum bright="-24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" y="0"/>
            <a:ext cx="9098950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5EB96-8731-4FBB-B94B-532E49C244B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16823" y="0"/>
            <a:ext cx="2520281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用流量调节螺栓调节泵的初始偏心距的大小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，调节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泵初始最大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流量。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3811" y="4715299"/>
            <a:ext cx="2286000" cy="15783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用压力调节螺栓调节限定压力的大小，从而设定开始调节流量的工作压力。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95480" y="4581128"/>
            <a:ext cx="1655899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利用叶片泵出口压力和控制活塞实现变量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-1036" y="-15559"/>
            <a:ext cx="415209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sz="2800" b="1" dirty="0" smtClean="0">
                <a:latin typeface="楷体" pitchFamily="49" charset="-122"/>
                <a:ea typeface="楷体" pitchFamily="49" charset="-122"/>
              </a:rPr>
              <a:t>外</a:t>
            </a:r>
            <a:r>
              <a:rPr lang="zh-CN" altLang="zh-CN" sz="2800" b="1" dirty="0">
                <a:latin typeface="楷体" pitchFamily="49" charset="-122"/>
                <a:ea typeface="楷体" pitchFamily="49" charset="-122"/>
              </a:rPr>
              <a:t>反馈限压式变量叶片泵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4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5EB96-8731-4FBB-B94B-532E49C244B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1173" y="4765119"/>
            <a:ext cx="9166346" cy="20928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、调节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流量调节螺钉，可调节最大偏心距的大小，从而改变最大输出流量，使特性曲线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AB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段上、下平移。</a:t>
            </a:r>
            <a:endParaRPr lang="zh-CN" altLang="en-US" sz="2000" dirty="0"/>
          </a:p>
          <a:p>
            <a:pPr>
              <a:lnSpc>
                <a:spcPct val="125000"/>
              </a:lnSpc>
              <a:defRPr/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、调节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调压螺钉，可改变限定压力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大小。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调节调压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螺钉特性曲线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BC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段可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左、右平移</a:t>
            </a:r>
            <a:r>
              <a:rPr lang="zh-CN" altLang="en-US" sz="2000" b="1" dirty="0" smtClean="0">
                <a:latin typeface="PMingLiU-ExtB" pitchFamily="18" charset="-120"/>
              </a:rPr>
              <a:t>。</a:t>
            </a:r>
            <a:endParaRPr lang="en-US" altLang="zh-CN" sz="2000" b="1" dirty="0" smtClean="0">
              <a:latin typeface="PMingLiU-ExtB" pitchFamily="18" charset="-120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>
                <a:latin typeface="PMingLiU-ExtB" pitchFamily="18" charset="-120"/>
              </a:rPr>
              <a:t> </a:t>
            </a:r>
            <a:r>
              <a:rPr lang="en-US" altLang="zh-CN" sz="2000" b="1" dirty="0" smtClean="0">
                <a:latin typeface="PMingLiU-ExtB" pitchFamily="18" charset="-120"/>
              </a:rPr>
              <a:t>      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改变弹簧刚度可以改变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BC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段的斜率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5553" name="ShockwaveFlash1" r:id="rId2" imgW="9144000" imgH="4765680"/>
        </mc:Choice>
        <mc:Fallback>
          <p:control name="ShockwaveFlash1" r:id="rId2" imgW="9144000" imgH="476568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-1"/>
                  <a:ext cx="9144000" cy="476512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6166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391"/>
            <a:ext cx="9144000" cy="54720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</p:pic>
      <p:sp>
        <p:nvSpPr>
          <p:cNvPr id="2" name="矩形 1"/>
          <p:cNvSpPr/>
          <p:nvPr/>
        </p:nvSpPr>
        <p:spPr>
          <a:xfrm>
            <a:off x="1" y="5391622"/>
            <a:ext cx="9144000" cy="14219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工作压力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小于限定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压力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流量基本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恒定，泵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的输出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功率随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工作压力增大而增大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。当工作压力超过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限定压力后，泵的输出流量减少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泵的输出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功率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反而下降。变量泵的最大功率在拐点处的压力附近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 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13457"/>
              </p:ext>
            </p:extLst>
          </p:nvPr>
        </p:nvGraphicFramePr>
        <p:xfrm>
          <a:off x="13192" y="3298"/>
          <a:ext cx="9095312" cy="24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1608"/>
                <a:gridCol w="5613704"/>
              </a:tblGrid>
              <a:tr h="864096"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单柱塞泵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偏心轮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径向柱塞泵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定子、转子不同心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endParaRPr lang="en-US" altLang="zh-CN" sz="1000" b="1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轴向柱塞泵（斜盘式）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斜盘</a:t>
                      </a:r>
                      <a:endParaRPr lang="zh-CN" altLang="en-US" sz="2400" b="1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B09C40-48B9-4888-B94A-48155C3CC48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15" y="2932155"/>
            <a:ext cx="3905504" cy="3417316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67587" name="ShockwaveFlash1" r:id="rId2" imgW="4932360" imgH="4432320"/>
        </mc:Choice>
        <mc:Fallback>
          <p:control name="ShockwaveFlash1" r:id="rId2" imgW="4932360" imgH="4432320">
            <p:pic>
              <p:nvPicPr>
                <p:cNvPr id="5" name="ShockwaveFlash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92" y="2451570"/>
                  <a:ext cx="4932039" cy="443136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5622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左大括号 1"/>
          <p:cNvSpPr/>
          <p:nvPr/>
        </p:nvSpPr>
        <p:spPr>
          <a:xfrm>
            <a:off x="2516362" y="2478504"/>
            <a:ext cx="780038" cy="2150419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216439" y="3093828"/>
            <a:ext cx="12666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</a:pP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液压泵</a:t>
            </a:r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algn="ctr">
              <a:spcBef>
                <a:spcPts val="0"/>
              </a:spcBef>
            </a:pP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选用</a:t>
            </a:r>
          </a:p>
        </p:txBody>
      </p:sp>
      <p:sp>
        <p:nvSpPr>
          <p:cNvPr id="4" name="矩形 3"/>
          <p:cNvSpPr/>
          <p:nvPr/>
        </p:nvSpPr>
        <p:spPr>
          <a:xfrm>
            <a:off x="3296400" y="4367313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参数选用</a:t>
            </a:r>
          </a:p>
        </p:txBody>
      </p:sp>
      <p:sp>
        <p:nvSpPr>
          <p:cNvPr id="5" name="矩形 4"/>
          <p:cNvSpPr/>
          <p:nvPr/>
        </p:nvSpPr>
        <p:spPr>
          <a:xfrm>
            <a:off x="3281741" y="2234063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类型选用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DC783C-27FC-4196-AFE6-B7226A3FC82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504256" y="3907428"/>
            <a:ext cx="2304256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eaLnBrk="1" hangingPunct="1">
              <a:lnSpc>
                <a:spcPct val="150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、公称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压力</a:t>
            </a:r>
            <a:r>
              <a:rPr lang="en-US" altLang="zh-CN" sz="2000" b="1" dirty="0" err="1"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aseline="-25000" dirty="0" err="1">
                <a:latin typeface="楷体" pitchFamily="49" charset="-122"/>
                <a:ea typeface="楷体" pitchFamily="49" charset="-122"/>
              </a:rPr>
              <a:t>n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、公称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流量</a:t>
            </a:r>
            <a:r>
              <a:rPr lang="en-US" altLang="zh-CN" sz="2000" b="1" dirty="0" err="1">
                <a:latin typeface="楷体" pitchFamily="49" charset="-122"/>
                <a:ea typeface="楷体" pitchFamily="49" charset="-122"/>
              </a:rPr>
              <a:t>q</a:t>
            </a:r>
            <a:r>
              <a:rPr lang="en-US" altLang="zh-CN" sz="2000" baseline="-25000" dirty="0" err="1">
                <a:latin typeface="楷体" pitchFamily="49" charset="-122"/>
                <a:ea typeface="楷体" pitchFamily="49" charset="-122"/>
              </a:rPr>
              <a:t>n</a:t>
            </a:r>
            <a:endParaRPr lang="en-US" altLang="zh-CN" sz="2000" baseline="-25000" dirty="0">
              <a:latin typeface="楷体" pitchFamily="49" charset="-122"/>
              <a:ea typeface="楷体" pitchFamily="49" charset="-122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、驱动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电机功率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P</a:t>
            </a:r>
            <a:endParaRPr lang="en-US" altLang="zh-CN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04256" y="1526177"/>
            <a:ext cx="2808267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液压泵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的应用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范围（固定、移动）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、液压系统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运行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工况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液压系统工作压力和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流量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工作环境</a:t>
            </a:r>
            <a:endParaRPr lang="zh-CN" altLang="en-US" sz="2000" dirty="0"/>
          </a:p>
        </p:txBody>
      </p:sp>
      <p:sp>
        <p:nvSpPr>
          <p:cNvPr id="9" name="右箭头 8"/>
          <p:cNvSpPr/>
          <p:nvPr/>
        </p:nvSpPr>
        <p:spPr>
          <a:xfrm>
            <a:off x="4923769" y="2384162"/>
            <a:ext cx="504056" cy="22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923769" y="4534581"/>
            <a:ext cx="504056" cy="223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例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液压泵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的额定流量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11L/min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额定压力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，当转速为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1450r/min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，机械效率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0.9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。由实验测得，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当泵出口压力为零时，流量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106L/min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压力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时，流量为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100.7L/min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，试求：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   1) 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泵的容积效率。</a:t>
            </a: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2)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如泵的转速下降到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500r/min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，在额定压力下工作时，计算泵的流量为多少？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）上述两种转速下泵的驱动功率。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3861048"/>
            <a:ext cx="77048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）泵出口压力为零时认为无泄漏，此时的流量视为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理论流量：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q=106L/min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压力为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时，泵输出流量为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100.7 L/min 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宋体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容积效率：</a:t>
            </a:r>
            <a:r>
              <a:rPr lang="zh-CN" altLang="en-US" sz="2400" b="1" dirty="0" smtClean="0">
                <a:latin typeface="楷体" pitchFamily="49" charset="-122"/>
                <a:ea typeface="宋体"/>
              </a:rPr>
              <a:t>  </a:t>
            </a:r>
            <a:r>
              <a:rPr lang="el-GR" altLang="zh-CN" sz="2400" b="1" dirty="0" smtClean="0">
                <a:latin typeface="楷体" pitchFamily="49" charset="-122"/>
                <a:ea typeface="宋体"/>
              </a:rPr>
              <a:t>η</a:t>
            </a:r>
            <a:r>
              <a:rPr lang="en-US" altLang="zh-CN" sz="2400" b="1" baseline="-25000" dirty="0" smtClean="0">
                <a:latin typeface="楷体" pitchFamily="49" charset="-122"/>
                <a:ea typeface="宋体"/>
              </a:rPr>
              <a:t>v</a:t>
            </a:r>
            <a:r>
              <a:rPr lang="en-US" altLang="zh-CN" sz="2400" b="1" dirty="0" smtClean="0">
                <a:latin typeface="楷体" pitchFamily="49" charset="-122"/>
                <a:ea typeface="宋体"/>
              </a:rPr>
              <a:t>= 100.7/106 =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宋体"/>
              </a:rPr>
              <a:t>0.95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液压泵的额定流量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110L/min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，额定压力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，当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转速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1450r/min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，机械效率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0.9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。由实验测得，当泵出口压力为零时，流量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106L/min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，压力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时，流量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100.7L/min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，试求：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   1</a:t>
            </a:r>
            <a:r>
              <a:rPr lang="en-US" altLang="zh-CN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) </a:t>
            </a:r>
            <a:r>
              <a:rPr lang="zh-CN" altLang="en-US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泵的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容积效率：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0.95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2)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如泵的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转速下降到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500r/min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，在额定压力下工作时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，计算泵的流量为多少？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）上述两种转速下泵的驱动功率。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4587" y="4005064"/>
            <a:ext cx="7434826" cy="207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500"/>
              </a:spcAft>
            </a:pPr>
            <a:r>
              <a:rPr lang="en-US" altLang="zh-CN" sz="2400" b="1" dirty="0" smtClean="0">
                <a:latin typeface="楷体" pitchFamily="49" charset="-122"/>
                <a:ea typeface="宋体"/>
              </a:rPr>
              <a:t>    2</a:t>
            </a:r>
            <a:r>
              <a:rPr lang="zh-CN" altLang="en-US" sz="2400" b="1" dirty="0" smtClean="0">
                <a:latin typeface="楷体" pitchFamily="49" charset="-122"/>
                <a:ea typeface="宋体"/>
              </a:rPr>
              <a:t>）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泵的转速下降到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500r/min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，压力没变仍为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，可认为泵的容积效率也不变。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(106×</a:t>
            </a:r>
            <a:r>
              <a:rPr lang="en-US" altLang="zh-CN" sz="2400" b="1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500/1450)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×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0.95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= 34.72 L/min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3554979"/>
            <a:ext cx="813690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n = 1450r/min</a:t>
            </a:r>
          </a:p>
          <a:p>
            <a:r>
              <a:rPr lang="en-US" altLang="zh-CN" sz="2400" dirty="0" smtClean="0"/>
              <a:t>      P </a:t>
            </a:r>
            <a:r>
              <a:rPr lang="zh-CN" altLang="en-US" sz="2400" b="1" baseline="-25000" dirty="0" smtClean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sz="2400" dirty="0" smtClean="0"/>
              <a:t>= </a:t>
            </a:r>
            <a:r>
              <a:rPr lang="en-US" altLang="zh-CN" sz="2400" dirty="0" err="1" smtClean="0"/>
              <a:t>pq</a:t>
            </a:r>
            <a:r>
              <a:rPr lang="en-US" altLang="zh-CN" sz="2400" dirty="0" smtClean="0"/>
              <a:t>/</a:t>
            </a:r>
            <a:r>
              <a:rPr lang="el-GR" altLang="zh-CN" sz="2400" dirty="0" smtClean="0"/>
              <a:t>η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=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2.5×</a:t>
            </a:r>
            <a:r>
              <a:rPr lang="en-US" altLang="zh-CN" sz="24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100.7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/(60×</a:t>
            </a:r>
            <a:r>
              <a:rPr lang="en-US" altLang="zh-CN" sz="2400" b="1" u="heavy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0.9</a:t>
            </a:r>
            <a:r>
              <a:rPr lang="en-US" altLang="zh-CN" sz="2400" b="1" u="heavy" dirty="0" smtClean="0">
                <a:latin typeface="楷体" pitchFamily="49" charset="-122"/>
                <a:ea typeface="楷体" pitchFamily="49" charset="-122"/>
              </a:rPr>
              <a:t>×</a:t>
            </a:r>
            <a:r>
              <a:rPr lang="en-US" altLang="zh-CN" sz="2400" b="1" u="heavy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0.95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 =4.91kw</a:t>
            </a:r>
          </a:p>
          <a:p>
            <a:pPr>
              <a:spcBef>
                <a:spcPts val="1200"/>
              </a:spcBef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n=500r/min</a:t>
            </a:r>
          </a:p>
          <a:p>
            <a:pPr>
              <a:spcBef>
                <a:spcPts val="0"/>
              </a:spcBef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sz="2400" dirty="0"/>
              <a:t>P </a:t>
            </a:r>
            <a:r>
              <a:rPr lang="zh-CN" altLang="en-US" sz="2400" b="1" baseline="-25000" dirty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pq</a:t>
            </a:r>
            <a:r>
              <a:rPr lang="en-US" altLang="zh-CN" sz="2400" dirty="0"/>
              <a:t>/</a:t>
            </a:r>
            <a:r>
              <a:rPr lang="el-GR" altLang="zh-CN" sz="2400" dirty="0"/>
              <a:t>η</a:t>
            </a:r>
            <a:endParaRPr lang="en-US" altLang="zh-CN" sz="2400" dirty="0"/>
          </a:p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  =2.5×</a:t>
            </a:r>
            <a:r>
              <a:rPr lang="en-US" altLang="zh-CN" sz="2400" b="1" dirty="0" smtClean="0">
                <a:solidFill>
                  <a:srgbClr val="00B0F0"/>
                </a:solidFill>
                <a:latin typeface="楷体" pitchFamily="49" charset="-122"/>
                <a:ea typeface="楷体" pitchFamily="49" charset="-122"/>
              </a:rPr>
              <a:t>34.72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/(60×</a:t>
            </a:r>
            <a:r>
              <a:rPr lang="en-US" altLang="zh-CN" sz="2400" b="1" u="heavy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0.95×0.9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  =1.69kw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液压泵的额定流量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110L/min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，额定压力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，当转速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1450r/min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时，机械效率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0.9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。由实验测得，当泵出口压力为零时，流量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106L/min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，压力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2.5MPa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时，流量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100.7L/min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，试求：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   1)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泵的容积效率：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0.95</a:t>
            </a: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   2)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如泵的转速下降到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500r/min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，在额定压力下工作时，计算泵的流量为</a:t>
            </a:r>
            <a:r>
              <a:rPr lang="en-US" altLang="zh-CN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34.72 L/min</a:t>
            </a: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）上述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两种转速下泵的驱动功率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6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3852745" y="2358356"/>
            <a:ext cx="1602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外啮合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1130" y="2890987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内啮合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25494" y="3655211"/>
            <a:ext cx="1169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叶片泵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5819" y="333394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单作用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5819" y="3964358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双作用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11138" y="2601950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齿轮泵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2296915" y="2750306"/>
            <a:ext cx="576064" cy="3171373"/>
          </a:xfrm>
          <a:prstGeom prst="leftBrace">
            <a:avLst>
              <a:gd name="adj1" fmla="val 4650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>
            <a:off x="3563541" y="2468565"/>
            <a:ext cx="237589" cy="63605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3617731" y="3519404"/>
            <a:ext cx="222417" cy="668819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859940" y="4354975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轴向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10078" y="503321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径向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43966" y="5690846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螺杆泵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11560" y="4698748"/>
            <a:ext cx="104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柱塞泵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3617731" y="4544596"/>
            <a:ext cx="251020" cy="67763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endParaRPr lang="zh-CN" altLang="en-US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471327" y="385381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按结构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形式分类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390096" y="4671525"/>
            <a:ext cx="1951959" cy="62303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eaLnBrk="1" hangingPunct="1">
              <a:spcBef>
                <a:spcPct val="50000"/>
              </a:spcBef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容积式泵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374425" y="3706375"/>
            <a:ext cx="1951960" cy="69934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向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系统提供动力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源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6353840" y="2555322"/>
            <a:ext cx="1951960" cy="7242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能量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转换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装置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656429" y="5560364"/>
            <a:ext cx="2789092" cy="72262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泵</a:t>
            </a:r>
            <a:r>
              <a:rPr lang="zh-CN" altLang="en-US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工作压力大小取决于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负载大小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87550" y="888578"/>
            <a:ext cx="2332960" cy="87818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楷体" pitchFamily="49" charset="-122"/>
                <a:ea typeface="楷体" pitchFamily="49" charset="-122"/>
              </a:rPr>
              <a:t>液压泵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333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D4962-5A4C-471F-9E1C-C6909653CF8D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3" name="Picture 2" descr="C:\Users\wangqiang\Desktop\QQ截图201509042205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13" y="2383231"/>
            <a:ext cx="4270562" cy="4414232"/>
          </a:xfrm>
          <a:prstGeom prst="rect">
            <a:avLst/>
          </a:prstGeom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4" name="矩形 3"/>
          <p:cNvSpPr/>
          <p:nvPr/>
        </p:nvSpPr>
        <p:spPr>
          <a:xfrm>
            <a:off x="6758970" y="4764459"/>
            <a:ext cx="64953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转速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03848" y="1500778"/>
            <a:ext cx="11144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工作压力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95736" y="1685444"/>
            <a:ext cx="720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输出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功率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067944" y="2844897"/>
            <a:ext cx="124145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容积效率机械效率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79274" y="4319854"/>
            <a:ext cx="69196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输入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功率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067944" y="5229200"/>
            <a:ext cx="72575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排量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03848" y="1962444"/>
            <a:ext cx="204414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输出（实际）流量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758971" y="4094833"/>
            <a:ext cx="64953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输入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转矩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52755" y="5649987"/>
            <a:ext cx="11673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理论流量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515990" y="1942005"/>
            <a:ext cx="20441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额定（实际）流量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430819" y="1474517"/>
            <a:ext cx="157927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额定工作压力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82267" y="1472453"/>
            <a:ext cx="157927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最高工作压力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16448" y="5317303"/>
            <a:ext cx="11083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额定转速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831111" y="5761997"/>
            <a:ext cx="11083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最高转速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846726" y="6131329"/>
            <a:ext cx="110835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最低转速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55560" y="3215168"/>
            <a:ext cx="1917398" cy="32085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55000"/>
              <a:defRPr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工作原理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marL="0"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55000"/>
              <a:defRPr/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液压泵须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具备容积可周期性变化的密封工作腔。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 marL="0"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55000"/>
              <a:defRPr/>
            </a:pP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液压泵须具备配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油装置才能完成吸油和压油。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marL="0"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55000"/>
              <a:defRPr/>
            </a:pP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、液压泵有一定的自吸能力。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543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0D4962-5A4C-471F-9E1C-C6909653CF8D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3" name="Picture 2" descr="C:\Users\wangqiang\Desktop\QQ截图201509042205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65" y="2887906"/>
            <a:ext cx="3672407" cy="3795954"/>
          </a:xfrm>
          <a:prstGeom prst="rect">
            <a:avLst/>
          </a:prstGeom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6" name="矩形 5"/>
          <p:cNvSpPr/>
          <p:nvPr/>
        </p:nvSpPr>
        <p:spPr>
          <a:xfrm>
            <a:off x="2411130" y="2897427"/>
            <a:ext cx="112609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输出功率</a:t>
            </a:r>
            <a:endParaRPr lang="zh-CN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5165825" y="4508347"/>
            <a:ext cx="2354679" cy="8725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baseline="-25000" dirty="0">
                <a:latin typeface="楷体" pitchFamily="49" charset="-122"/>
                <a:ea typeface="楷体" pitchFamily="49" charset="-122"/>
              </a:rPr>
              <a:t>输入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ω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= P</a:t>
            </a:r>
            <a:r>
              <a:rPr lang="zh-CN" altLang="en-US" b="1" baseline="-25000" dirty="0">
                <a:latin typeface="楷体" pitchFamily="49" charset="-122"/>
                <a:ea typeface="楷体" pitchFamily="49" charset="-122"/>
              </a:rPr>
              <a:t>输出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/(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v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m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   = △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pq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η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73301" y="6141300"/>
            <a:ext cx="1810816" cy="4837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理论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 smtClean="0">
                <a:latin typeface="楷体" pitchFamily="49" charset="-122"/>
                <a:ea typeface="楷体" pitchFamily="49" charset="-122"/>
              </a:rPr>
              <a:t>m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65825" y="5450073"/>
            <a:ext cx="1825768" cy="6220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T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输入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ω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ω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=2</a:t>
            </a:r>
            <a:r>
              <a:rPr lang="az-Cyrl-AZ" altLang="zh-CN" b="1" dirty="0" smtClean="0">
                <a:latin typeface="楷体" pitchFamily="49" charset="-122"/>
                <a:ea typeface="楷体" pitchFamily="49" charset="-122"/>
              </a:rPr>
              <a:t>п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n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71449" y="1916832"/>
            <a:ext cx="2160240" cy="7589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 △p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进出口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q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输出</a:t>
            </a:r>
            <a:endParaRPr lang="en-US" altLang="zh-CN" b="1" baseline="-250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=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en-US" b="1" baseline="-25000" dirty="0">
                <a:latin typeface="楷体" pitchFamily="49" charset="-122"/>
                <a:ea typeface="楷体" pitchFamily="49" charset="-122"/>
              </a:rPr>
              <a:t>输入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v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m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37228" y="1902701"/>
            <a:ext cx="1919113" cy="7872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q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输出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 q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理论</a:t>
            </a:r>
            <a:r>
              <a:rPr lang="el-GR" altLang="zh-CN" b="1" dirty="0" smtClean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b="1" baseline="-25000" dirty="0" smtClean="0">
                <a:latin typeface="楷体" pitchFamily="49" charset="-122"/>
                <a:ea typeface="楷体" pitchFamily="49" charset="-122"/>
              </a:rPr>
              <a:t>v</a:t>
            </a:r>
          </a:p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Vn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 η</a:t>
            </a:r>
            <a:r>
              <a:rPr lang="en-US" altLang="zh-CN" b="1" baseline="-25000" dirty="0" smtClean="0">
                <a:latin typeface="楷体" pitchFamily="49" charset="-122"/>
                <a:ea typeface="楷体" pitchFamily="49" charset="-122"/>
              </a:rPr>
              <a:t>v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20400"/>
            <a:ext cx="9144000" cy="10331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液压泵流量、转矩、功率及效率计算公式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7" name="Picture 2" descr="C:\Users\wangqiang\Desktop\QQ截图20150906175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857" y="1235824"/>
            <a:ext cx="3852139" cy="324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867874" y="3491716"/>
            <a:ext cx="112609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输入功率</a:t>
            </a:r>
            <a:endParaRPr lang="zh-CN" altLang="en-US" sz="1800" dirty="0"/>
          </a:p>
        </p:txBody>
      </p:sp>
      <p:sp>
        <p:nvSpPr>
          <p:cNvPr id="19" name="矩形 18"/>
          <p:cNvSpPr/>
          <p:nvPr/>
        </p:nvSpPr>
        <p:spPr>
          <a:xfrm>
            <a:off x="3856871" y="6141301"/>
            <a:ext cx="1137101" cy="5425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q</a:t>
            </a:r>
            <a:r>
              <a:rPr lang="zh-CN" altLang="en-US" b="1" baseline="-25000" dirty="0" smtClean="0">
                <a:latin typeface="楷体" pitchFamily="49" charset="-122"/>
                <a:ea typeface="楷体" pitchFamily="49" charset="-122"/>
              </a:rPr>
              <a:t>理论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Vn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 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59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512"/>
            <a:ext cx="3657601" cy="299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707904" y="540218"/>
            <a:ext cx="5436096" cy="621965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500"/>
              </a:spcAft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结构：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外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啮合齿轮泵是三片式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结构，泵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体内装有一对几何参数相同互相啮合的齿轮，齿轮宽度和泵体接近，两齿轮分别用轴承支承在前后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端盖中。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工作原理：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齿轮泵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的齿轮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进入啮合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压油，脱离啮合</a:t>
            </a:r>
            <a:r>
              <a:rPr lang="en-US" altLang="zh-CN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吸油，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齿轮每转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，上、下两齿轮的每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一齿谷均吸液和排液一次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、改变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齿轮转动方向可改变吸、压油口的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位置。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4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、泵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的排量不可调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定量泵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707904" y="0"/>
            <a:ext cx="5448172" cy="52322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外啮合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齿轮泵</a:t>
            </a:r>
            <a:endParaRPr lang="zh-CN" altLang="en-US" sz="28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32463"/>
            <a:ext cx="2123728" cy="191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5019558" y="5961513"/>
            <a:ext cx="2448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V = 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6.66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z m</a:t>
            </a:r>
            <a:r>
              <a:rPr lang="en-US" altLang="zh-CN" sz="2800" b="1" baseline="30000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srgbClr val="00000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64177" y="6450567"/>
            <a:ext cx="1723549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齿轮齿数、模数、</a:t>
            </a:r>
            <a:r>
              <a:rPr lang="zh-CN" altLang="en-US" sz="1200" b="1" dirty="0">
                <a:ea typeface="楷体" pitchFamily="49" charset="-122"/>
              </a:rPr>
              <a:t>齿宽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44" y="4948659"/>
            <a:ext cx="1971345" cy="177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56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00986"/>
              </p:ext>
            </p:extLst>
          </p:nvPr>
        </p:nvGraphicFramePr>
        <p:xfrm>
          <a:off x="0" y="0"/>
          <a:ext cx="9144000" cy="6339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672"/>
                <a:gridCol w="1872208"/>
                <a:gridCol w="1994520"/>
                <a:gridCol w="1828800"/>
                <a:gridCol w="1828800"/>
              </a:tblGrid>
              <a:tr h="836712">
                <a:tc gridSpan="2"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存在的问题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产生的原因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endParaRPr kumimoji="0" lang="en-US" altLang="zh-CN" sz="12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algn="ctr" rtl="0" eaLnBrk="1" latinLnBrk="0" hangingPunct="1"/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危 害</a:t>
                      </a:r>
                      <a:endParaRPr kumimoji="0" lang="zh-CN" altLang="en-US" sz="2400" b="1" kern="12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解决方法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2961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泄  漏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</a:t>
                      </a: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、径向</a:t>
                      </a: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2</a:t>
                      </a: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、啮合处</a:t>
                      </a: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3</a:t>
                      </a: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、</a:t>
                      </a:r>
                      <a:r>
                        <a:rPr kumimoji="0" lang="zh-CN" altLang="en-US" sz="2400" b="1" kern="1200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轴向</a:t>
                      </a:r>
                      <a:endParaRPr lang="zh-CN" altLang="en-US" sz="2400" dirty="0">
                        <a:solidFill>
                          <a:srgbClr val="FF0000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降低容积效率，增大能耗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端面径向补偿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困油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两对轮齿同时啮合</a:t>
                      </a: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（齿轮重叠系数大于</a:t>
                      </a:r>
                      <a:r>
                        <a:rPr kumimoji="0" lang="en-US" altLang="zh-CN" sz="18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</a:t>
                      </a:r>
                      <a:r>
                        <a:rPr kumimoji="0" lang="zh-CN" altLang="en-US" sz="18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）</a:t>
                      </a: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。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增大径向力噪声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卸荷槽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。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容积增大与吸油侧相通，容积减小与压油侧相通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径向力</a:t>
                      </a: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不平衡</a:t>
                      </a: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径向液压力不平衡。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轴弯曲、轴承磨损，降低机械效率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缩小压油口，适当增大径向间隙。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endParaRPr lang="zh-CN" altLang="en-US" sz="2400" dirty="0">
                        <a:solidFill>
                          <a:schemeClr val="tx1"/>
                        </a:solidFill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41" y="4891097"/>
            <a:ext cx="1224136" cy="1176455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  <a:effectLst/>
          <a:extLst/>
        </p:spPr>
      </p:pic>
      <p:pic>
        <p:nvPicPr>
          <p:cNvPr id="16" name="Picture 8" descr="3-1-4"/>
          <p:cNvPicPr>
            <a:picLocks noChangeAspect="1" noChangeArrowheads="1"/>
          </p:cNvPicPr>
          <p:nvPr/>
        </p:nvPicPr>
        <p:blipFill>
          <a:blip r:embed="rId3">
            <a:lum bright="-3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74" y="2852561"/>
            <a:ext cx="1368152" cy="114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1243"/>
            <a:ext cx="1192839" cy="977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49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74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5" name="矩形 4"/>
          <p:cNvSpPr/>
          <p:nvPr/>
        </p:nvSpPr>
        <p:spPr>
          <a:xfrm>
            <a:off x="7118789" y="5998557"/>
            <a:ext cx="205172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2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双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作用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叶片泵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4" descr="ypump_11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86" y="4869161"/>
            <a:ext cx="1651231" cy="19888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64044"/>
              </p:ext>
            </p:extLst>
          </p:nvPr>
        </p:nvGraphicFramePr>
        <p:xfrm>
          <a:off x="0" y="0"/>
          <a:ext cx="9144000" cy="7654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100"/>
                <a:gridCol w="2502487"/>
                <a:gridCol w="5901413"/>
              </a:tblGrid>
              <a:tr h="530275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38485">
                <a:tc rowSpan="3"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en-US" altLang="zh-CN" sz="8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容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积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变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化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定、转子位置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定、转子同心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864096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定子内表面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非圆柱形，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由两段长径弧、两段短径弧和四段过渡弧组成</a:t>
                      </a:r>
                      <a:endParaRPr lang="zh-CN" altLang="en-US" sz="20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24773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叶片插在转子槽中可伸缩移动</a:t>
                      </a:r>
                      <a:endParaRPr lang="zh-CN" altLang="en-US" sz="20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15387">
                <a:tc gridSpan="2"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排量可否调节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不可调节（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定量泵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20080">
                <a:tc gridSpan="2"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完成两次吸、压油（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双作用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偶数，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4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的倍数。一般取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12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16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叶片夹角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向转动方向前倾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10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～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14°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径向液压力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平衡（式）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93610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排量计算方法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97349">
                <a:tc grid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853871"/>
              </p:ext>
            </p:extLst>
          </p:nvPr>
        </p:nvGraphicFramePr>
        <p:xfrm>
          <a:off x="4521200" y="6052542"/>
          <a:ext cx="37846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Equation" r:id="rId3" imgW="2860200" imgH="495000" progId="Equation.3">
                  <p:embed/>
                </p:oleObj>
              </mc:Choice>
              <mc:Fallback>
                <p:oleObj name="Equation" r:id="rId3" imgW="28602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6052542"/>
                        <a:ext cx="3784600" cy="688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8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092280" y="6027003"/>
            <a:ext cx="205172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CN" sz="12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单作用叶片泵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endParaRPr lang="zh-CN" altLang="en-US" sz="1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9340" y="8092"/>
            <a:ext cx="2854660" cy="10895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定子移动可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改变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其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偏心距的大小和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方向，</a:t>
            </a:r>
            <a:r>
              <a:rPr lang="zh-CN" altLang="en-US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可以</a:t>
            </a:r>
            <a:r>
              <a:rPr lang="zh-CN" altLang="en-US" b="1" u="sng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改变泵</a:t>
            </a:r>
            <a:r>
              <a:rPr lang="zh-CN" altLang="en-US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的排量</a:t>
            </a:r>
            <a:r>
              <a:rPr lang="zh-CN" altLang="en-US" b="1" u="sng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吸、</a:t>
            </a:r>
            <a:r>
              <a:rPr lang="zh-CN" altLang="en-US" b="1" u="sng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压油</a:t>
            </a:r>
            <a:r>
              <a:rPr lang="zh-CN" altLang="en-US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方向。</a:t>
            </a:r>
            <a:endParaRPr lang="en-US" altLang="zh-CN" b="1" u="sng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3505" name="ShockwaveFlash1" r:id="rId2" imgW="9132840" imgH="6850080"/>
        </mc:Choice>
        <mc:Fallback>
          <p:control name="ShockwaveFlash1" r:id="rId2" imgW="9132840" imgH="685008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90" y="8092"/>
                  <a:ext cx="9133210" cy="684990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0486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流畅">
  <a:themeElements>
    <a:clrScheme name="流畅 1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FFFFFF"/>
      </a:accent3>
      <a:accent4>
        <a:srgbClr val="000000"/>
      </a:accent4>
      <a:accent5>
        <a:srgbClr val="AABBDF"/>
      </a:accent5>
      <a:accent6>
        <a:srgbClr val="008EC4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隶书"/>
        <a:cs typeface=""/>
      </a:majorFont>
      <a:minorFont>
        <a:latin typeface="Constanti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流畅 1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F491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157255775</TotalTime>
  <Pages>0</Pages>
  <Words>1373</Words>
  <Characters>0</Characters>
  <Application>Microsoft Office PowerPoint</Application>
  <DocSecurity>0</DocSecurity>
  <PresentationFormat>全屏显示(4:3)</PresentationFormat>
  <Lines>0</Lines>
  <Paragraphs>276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PMingLiU-ExtB</vt:lpstr>
      <vt:lpstr>楷体</vt:lpstr>
      <vt:lpstr>隶书</vt:lpstr>
      <vt:lpstr>宋体</vt:lpstr>
      <vt:lpstr>Arial</vt:lpstr>
      <vt:lpstr>Calibri</vt:lpstr>
      <vt:lpstr>Constantia</vt:lpstr>
      <vt:lpstr>Times New Roman</vt:lpstr>
      <vt:lpstr>Wingdings 2</vt:lpstr>
      <vt:lpstr>流畅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液压动力元件</dc:title>
  <dc:creator>wq</dc:creator>
  <cp:lastModifiedBy>wangqiang</cp:lastModifiedBy>
  <cp:revision>87</cp:revision>
  <cp:lastPrinted>1899-12-30T00:00:00Z</cp:lastPrinted>
  <dcterms:created xsi:type="dcterms:W3CDTF">2011-09-12T20:58:50Z</dcterms:created>
  <dcterms:modified xsi:type="dcterms:W3CDTF">2016-10-07T03:23:53Z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2052-6.6.0.2877</vt:lpwstr>
  </property>
</Properties>
</file>